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6"/>
  </p:notesMasterIdLst>
  <p:sldIdLst>
    <p:sldId id="256" r:id="rId2"/>
    <p:sldId id="257" r:id="rId3"/>
    <p:sldId id="298" r:id="rId4"/>
    <p:sldId id="270" r:id="rId5"/>
    <p:sldId id="266" r:id="rId6"/>
    <p:sldId id="259" r:id="rId7"/>
    <p:sldId id="260" r:id="rId8"/>
    <p:sldId id="265" r:id="rId9"/>
    <p:sldId id="267" r:id="rId10"/>
    <p:sldId id="262" r:id="rId11"/>
    <p:sldId id="263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6340" autoAdjust="0"/>
  </p:normalViewPr>
  <p:slideViewPr>
    <p:cSldViewPr snapToGrid="0">
      <p:cViewPr varScale="1">
        <p:scale>
          <a:sx n="113" d="100"/>
          <a:sy n="113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986F-4483-4F53-8963-8DA6BAB6AC1E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FC711-6DD8-4CE6-A426-129A8C2AD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4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667"/>
            </a:lvl1pPr>
            <a:lvl2pPr marL="518994" indent="0" algn="ctr">
              <a:buNone/>
              <a:defRPr sz="2267"/>
            </a:lvl2pPr>
            <a:lvl3pPr marL="1038834" indent="0" algn="ctr">
              <a:buNone/>
              <a:defRPr sz="2000"/>
            </a:lvl3pPr>
            <a:lvl4pPr marL="1557828" indent="0" algn="ctr">
              <a:buNone/>
              <a:defRPr sz="1867"/>
            </a:lvl4pPr>
            <a:lvl5pPr marL="2077668" indent="0" algn="ctr">
              <a:buNone/>
              <a:defRPr sz="1867"/>
            </a:lvl5pPr>
            <a:lvl6pPr marL="2596662" indent="0" algn="ctr">
              <a:buNone/>
              <a:defRPr sz="1867"/>
            </a:lvl6pPr>
            <a:lvl7pPr marL="3116502" indent="0" algn="ctr">
              <a:buNone/>
              <a:defRPr sz="1867"/>
            </a:lvl7pPr>
            <a:lvl8pPr marL="3635496" indent="0" algn="ctr">
              <a:buNone/>
              <a:defRPr sz="1867"/>
            </a:lvl8pPr>
            <a:lvl9pPr marL="4155336" indent="0" algn="ctr">
              <a:buNone/>
              <a:defRPr sz="1867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0188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78007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ext Placeholder 2"/>
          <p:cNvSpPr>
            <a:spLocks noGrp="1"/>
          </p:cNvSpPr>
          <p:nvPr>
            <p:ph type="body" idx="1"/>
          </p:nvPr>
        </p:nvSpPr>
        <p:spPr>
          <a:xfrm>
            <a:off x="1" y="3643539"/>
            <a:ext cx="7924800" cy="818104"/>
          </a:xfrm>
          <a:solidFill>
            <a:srgbClr val="FF3300"/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518994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88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55782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07766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59666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11650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63549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15533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2" name="Text Placeholder 2"/>
          <p:cNvSpPr>
            <a:spLocks noGrp="1"/>
          </p:cNvSpPr>
          <p:nvPr>
            <p:ph type="body" idx="13"/>
          </p:nvPr>
        </p:nvSpPr>
        <p:spPr>
          <a:xfrm>
            <a:off x="4" y="1923402"/>
            <a:ext cx="10909737" cy="1261241"/>
          </a:xfrm>
          <a:solidFill>
            <a:srgbClr val="FF3300"/>
          </a:solidFill>
          <a:ln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>
              <a:buNone/>
              <a:defRPr sz="4933">
                <a:solidFill>
                  <a:schemeClr val="bg1"/>
                </a:solidFill>
              </a:defRPr>
            </a:lvl1pPr>
            <a:lvl2pPr marL="518994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88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55782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07766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59666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11650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63549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15533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99695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2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3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718572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655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08953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5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6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1pPr>
            <a:lvl2pPr marL="5198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88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558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76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75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65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63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5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74095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20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140367" y="2102067"/>
            <a:ext cx="4630800" cy="41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6420799" y="2102067"/>
            <a:ext cx="4630800" cy="41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518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15">
            <a:extLst>
              <a:ext uri="{FF2B5EF4-FFF2-40B4-BE49-F238E27FC236}">
                <a16:creationId xmlns:a16="http://schemas.microsoft.com/office/drawing/2014/main" id="{8AC952BC-B1B9-4783-9CD7-B87FE5331CA5}"/>
              </a:ext>
            </a:extLst>
          </p:cNvPr>
          <p:cNvSpPr/>
          <p:nvPr/>
        </p:nvSpPr>
        <p:spPr>
          <a:xfrm>
            <a:off x="-21166" y="6337301"/>
            <a:ext cx="12213167" cy="5207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77" tIns="51939" rIns="103877" bIns="51939" anchor="ctr"/>
          <a:lstStyle/>
          <a:p>
            <a:pPr algn="ctr" defTabSz="10388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prstClr val="white"/>
              </a:solidFill>
            </a:endParaRP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46194E71-C5DB-4BD9-93F3-04176E1969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87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08" tIns="38954" rIns="77908" bIns="389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581F0970-1F2E-41FD-9213-C1E68876CB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528233"/>
            <a:ext cx="10515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08" tIns="38954" rIns="77908" bIns="389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8579" name="Date Placeholder 3">
            <a:extLst>
              <a:ext uri="{FF2B5EF4-FFF2-40B4-BE49-F238E27FC236}">
                <a16:creationId xmlns:a16="http://schemas.microsoft.com/office/drawing/2014/main" id="{1F27F466-54FF-4E8B-A1D6-FF48924A3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27800"/>
            <a:ext cx="2743200" cy="256117"/>
          </a:xfrm>
          <a:prstGeom prst="rect">
            <a:avLst/>
          </a:prstGeom>
        </p:spPr>
        <p:txBody>
          <a:bodyPr vert="horz" wrap="square" lIns="77908" tIns="38954" rIns="77908" bIns="38954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333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02AC24A9-CCB6-4F8D-B8DB-C2F3692CFA5A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1048580" name="Footer Placeholder 4">
            <a:extLst>
              <a:ext uri="{FF2B5EF4-FFF2-40B4-BE49-F238E27FC236}">
                <a16:creationId xmlns:a16="http://schemas.microsoft.com/office/drawing/2014/main" id="{11E324DA-4C22-446B-BAD6-DCC6AB399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7800"/>
            <a:ext cx="4114800" cy="256117"/>
          </a:xfrm>
          <a:prstGeom prst="rect">
            <a:avLst/>
          </a:prstGeom>
        </p:spPr>
        <p:txBody>
          <a:bodyPr vert="horz" wrap="square" lIns="77908" tIns="38954" rIns="77908" bIns="38954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333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048581" name="Slide Number Placeholder 5">
            <a:extLst>
              <a:ext uri="{FF2B5EF4-FFF2-40B4-BE49-F238E27FC236}">
                <a16:creationId xmlns:a16="http://schemas.microsoft.com/office/drawing/2014/main" id="{A3FFAD0C-82CA-430F-803C-54D217AD5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527801"/>
            <a:ext cx="1352551" cy="266700"/>
          </a:xfrm>
          <a:prstGeom prst="rect">
            <a:avLst/>
          </a:prstGeom>
        </p:spPr>
        <p:txBody>
          <a:bodyPr vert="horz" wrap="square" lIns="77908" tIns="38954" rIns="77908" bIns="38954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333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145728" name="Straight Connector 8">
            <a:extLst>
              <a:ext uri="{FF2B5EF4-FFF2-40B4-BE49-F238E27FC236}">
                <a16:creationId xmlns:a16="http://schemas.microsoft.com/office/drawing/2014/main" id="{FDA75301-F4C6-4580-859A-F07769DFA85C}"/>
              </a:ext>
            </a:extLst>
          </p:cNvPr>
          <p:cNvCxnSpPr>
            <a:cxnSpLocks/>
          </p:cNvCxnSpPr>
          <p:nvPr/>
        </p:nvCxnSpPr>
        <p:spPr>
          <a:xfrm>
            <a:off x="-21166" y="6464300"/>
            <a:ext cx="12213167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2" descr="NIA Educational Institutions">
            <a:extLst>
              <a:ext uri="{FF2B5EF4-FFF2-40B4-BE49-F238E27FC236}">
                <a16:creationId xmlns:a16="http://schemas.microsoft.com/office/drawing/2014/main" id="{4A5A91B8-FDB7-44ED-8EBB-BB07C1F5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2" y="6335184"/>
            <a:ext cx="1466849" cy="5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2" descr="C:\Users\admin\Desktop\Mcet logo.jpg">
            <a:extLst>
              <a:ext uri="{FF2B5EF4-FFF2-40B4-BE49-F238E27FC236}">
                <a16:creationId xmlns:a16="http://schemas.microsoft.com/office/drawing/2014/main" id="{41A33EFE-E189-4AEA-82E5-3F9FAC75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1" y="1"/>
            <a:ext cx="1409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5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ransition spd="slow"/>
  <p:txStyles>
    <p:titleStyle>
      <a:lvl1pPr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 kern="1200">
          <a:solidFill>
            <a:srgbClr val="FF3300"/>
          </a:solidFill>
          <a:latin typeface="+mj-lt"/>
          <a:ea typeface="+mj-ea"/>
          <a:cs typeface="+mj-cs"/>
        </a:defRPr>
      </a:lvl1pPr>
      <a:lvl2pPr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2pPr>
      <a:lvl3pPr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3pPr>
      <a:lvl4pPr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4pPr>
      <a:lvl5pPr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5pPr>
      <a:lvl6pPr marL="609585"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6pPr>
      <a:lvl7pPr marL="1219170"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7pPr>
      <a:lvl8pPr marL="1828754"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8pPr>
      <a:lvl9pPr marL="2438339" algn="l" defTabSz="103714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933">
          <a:solidFill>
            <a:srgbClr val="FF3300"/>
          </a:solidFill>
          <a:latin typeface="Calibri" panose="020F0502020204030204" pitchFamily="34" charset="0"/>
        </a:defRPr>
      </a:lvl9pPr>
    </p:titleStyle>
    <p:bodyStyle>
      <a:lvl1pPr marL="258227" indent="-258227" algn="l" defTabSz="1037141" rtl="0" eaLnBrk="1" fontAlgn="base" hangingPunct="1">
        <a:lnSpc>
          <a:spcPct val="120000"/>
        </a:lnSpc>
        <a:spcBef>
          <a:spcPts val="1133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78914" indent="-258227" algn="l" defTabSz="1037141" rtl="0" eaLnBrk="1" fontAlgn="base" hangingPunct="1">
        <a:lnSpc>
          <a:spcPct val="120000"/>
        </a:lnSpc>
        <a:spcBef>
          <a:spcPts val="567"/>
        </a:spcBef>
        <a:spcAft>
          <a:spcPct val="0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297485" indent="-258227" algn="l" defTabSz="1037141" rtl="0" eaLnBrk="1" fontAlgn="base" hangingPunct="1">
        <a:lnSpc>
          <a:spcPct val="120000"/>
        </a:lnSpc>
        <a:spcBef>
          <a:spcPts val="567"/>
        </a:spcBef>
        <a:spcAft>
          <a:spcPct val="0"/>
        </a:spcAft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6055" indent="-258227" algn="l" defTabSz="1037141" rtl="0" eaLnBrk="1" fontAlgn="base" hangingPunct="1">
        <a:lnSpc>
          <a:spcPct val="120000"/>
        </a:lnSpc>
        <a:spcBef>
          <a:spcPts val="567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336742" indent="-258227" algn="l" defTabSz="1037141" rtl="0" eaLnBrk="1" fontAlgn="base" hangingPunct="1">
        <a:lnSpc>
          <a:spcPct val="120000"/>
        </a:lnSpc>
        <a:spcBef>
          <a:spcPts val="567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856582" indent="-259920" algn="l" defTabSz="103883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75576" indent="-259920" algn="l" defTabSz="103883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95416" indent="-259920" algn="l" defTabSz="103883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414410" indent="-259920" algn="l" defTabSz="103883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8994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834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828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668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662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502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496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336" algn="l" defTabSz="103883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752945" cy="2420072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sz="7200" dirty="0">
                <a:cs typeface="Calibri Light"/>
              </a:rPr>
            </a:br>
            <a:r>
              <a:rPr lang="en-US" sz="7200" b="1" dirty="0">
                <a:solidFill>
                  <a:schemeClr val="tx1"/>
                </a:solidFill>
                <a:cs typeface="Calibri Light"/>
              </a:rPr>
              <a:t>LANE DETECTION</a:t>
            </a:r>
            <a:br>
              <a:rPr lang="en-US" sz="7200" b="1">
                <a:solidFill>
                  <a:schemeClr val="tx1"/>
                </a:solidFill>
                <a:cs typeface="Calibri Light"/>
              </a:rPr>
            </a:br>
            <a:br>
              <a:rPr lang="en-US" sz="7200" dirty="0">
                <a:solidFill>
                  <a:srgbClr val="FFFFFF"/>
                </a:solidFill>
              </a:rPr>
            </a:br>
            <a:endParaRPr lang="en-US" sz="7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585594-3D06-4A79-9CCA-D663D54D7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F0E2-7BA1-4B5A-BBDA-60828E75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5. Region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9330-5BE4-45DA-8582-0C325F36D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68" y="2346326"/>
            <a:ext cx="4472432" cy="3605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By using the matplotlib we specify a Triangular polygon by using the height of the image.</a:t>
            </a:r>
          </a:p>
          <a:p>
            <a:endParaRPr lang="en-US" sz="2800" dirty="0"/>
          </a:p>
        </p:txBody>
      </p:sp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1C33CE3E-C95D-4761-B071-C9CBD121B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5" t="28230" r="19006" b="478"/>
          <a:stretch/>
        </p:blipFill>
        <p:spPr>
          <a:xfrm>
            <a:off x="5264573" y="2405063"/>
            <a:ext cx="6656832" cy="3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849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062F-7DA2-4B64-B455-4CBC457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Using bitwise &amp; and combining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4B39-2632-4020-B50C-25416B8C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65" y="2080091"/>
            <a:ext cx="5217501" cy="3694176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r>
              <a:rPr lang="en-US" dirty="0"/>
              <a:t>A= 1 1 1 1 1 1 1 1 1</a:t>
            </a:r>
          </a:p>
          <a:p>
            <a:r>
              <a:rPr lang="en-US" dirty="0"/>
              <a:t>B= 0 0 0 0 1 1 1 1</a:t>
            </a:r>
          </a:p>
          <a:p>
            <a:r>
              <a:rPr lang="en-US" dirty="0"/>
              <a:t>If we use And operator for A and B the output will be 0 0 0 0 1 1 1 1</a:t>
            </a:r>
          </a:p>
          <a:p>
            <a:r>
              <a:rPr lang="en-US" dirty="0"/>
              <a:t>And it is same for the image also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8E5FC-9727-4B11-B941-5D3B27F00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14" t="28908" r="29236" b="32222"/>
          <a:stretch/>
        </p:blipFill>
        <p:spPr>
          <a:xfrm>
            <a:off x="6553203" y="2535090"/>
            <a:ext cx="4169893" cy="29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710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7009-7F5C-4E14-8F9A-31255C88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Hough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7B4BE-8E39-47A5-85C2-1317509CD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2" t="27325" r="44445" b="30837"/>
          <a:stretch/>
        </p:blipFill>
        <p:spPr>
          <a:xfrm>
            <a:off x="387096" y="2131400"/>
            <a:ext cx="5216578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54F1C-1255-4229-8A53-9DB8FE4A9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3" t="27036" r="42779" b="32964"/>
          <a:stretch/>
        </p:blipFill>
        <p:spPr>
          <a:xfrm>
            <a:off x="5850467" y="2131400"/>
            <a:ext cx="5655733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AFD62D-CD68-41FB-8C9F-89F0AC0F4BF8}"/>
              </a:ext>
            </a:extLst>
          </p:cNvPr>
          <p:cNvSpPr/>
          <p:nvPr/>
        </p:nvSpPr>
        <p:spPr>
          <a:xfrm>
            <a:off x="918412" y="5381387"/>
            <a:ext cx="1628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 - Slope</a:t>
            </a:r>
          </a:p>
          <a:p>
            <a:r>
              <a:rPr lang="en-US" dirty="0"/>
              <a:t>b -  Intercept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EDF8D9-76D7-4EAE-88EC-805C8C96A86A}"/>
              </a:ext>
            </a:extLst>
          </p:cNvPr>
          <p:cNvSpPr/>
          <p:nvPr/>
        </p:nvSpPr>
        <p:spPr>
          <a:xfrm>
            <a:off x="2734331" y="5658386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Parameter Space or Hough Space</a:t>
            </a:r>
          </a:p>
        </p:txBody>
      </p:sp>
    </p:spTree>
    <p:extLst>
      <p:ext uri="{BB962C8B-B14F-4D97-AF65-F5344CB8AC3E}">
        <p14:creationId xmlns:p14="http://schemas.microsoft.com/office/powerpoint/2010/main" val="273266633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8BF-D35D-48FC-BDCA-D55F536F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Hough space and Line of best fit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4ED49-7A74-43C2-AD14-5FA5CB06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0" t="28278" r="60599" b="24050"/>
          <a:stretch/>
        </p:blipFill>
        <p:spPr>
          <a:xfrm>
            <a:off x="436169" y="1454459"/>
            <a:ext cx="3569174" cy="309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65ED9-654A-4460-A974-031398FB8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75" t="32453" r="31862" b="20251"/>
          <a:stretch/>
        </p:blipFill>
        <p:spPr>
          <a:xfrm>
            <a:off x="4326603" y="1454459"/>
            <a:ext cx="3607617" cy="326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F89CB-DEEC-4C0E-A05C-AA84C2BF8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98" t="32955" r="33275" b="19246"/>
          <a:stretch/>
        </p:blipFill>
        <p:spPr>
          <a:xfrm>
            <a:off x="8314747" y="1445009"/>
            <a:ext cx="3355996" cy="32780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6934E6-B5AC-4296-92A9-CF5F825ED12C}"/>
              </a:ext>
            </a:extLst>
          </p:cNvPr>
          <p:cNvCxnSpPr>
            <a:cxnSpLocks/>
          </p:cNvCxnSpPr>
          <p:nvPr/>
        </p:nvCxnSpPr>
        <p:spPr>
          <a:xfrm flipV="1">
            <a:off x="9478513" y="3001101"/>
            <a:ext cx="897148" cy="2373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71E9C-F21A-4094-B765-34908BBCD7A0}"/>
              </a:ext>
            </a:extLst>
          </p:cNvPr>
          <p:cNvSpPr/>
          <p:nvPr/>
        </p:nvSpPr>
        <p:spPr>
          <a:xfrm>
            <a:off x="8098047" y="5535787"/>
            <a:ext cx="250693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Point of Intersection/ Line of Best Fit </a:t>
            </a:r>
          </a:p>
        </p:txBody>
      </p:sp>
    </p:spTree>
    <p:extLst>
      <p:ext uri="{BB962C8B-B14F-4D97-AF65-F5344CB8AC3E}">
        <p14:creationId xmlns:p14="http://schemas.microsoft.com/office/powerpoint/2010/main" val="277957911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82A096-A75E-4903-A099-C9B02D56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7" y="3346451"/>
            <a:ext cx="10515600" cy="878416"/>
          </a:xfrm>
        </p:spPr>
        <p:txBody>
          <a:bodyPr/>
          <a:lstStyle/>
          <a:p>
            <a:r>
              <a:rPr lang="en-US" dirty="0"/>
              <a:t>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246046398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3E7A-FA98-42A2-BC34-0DAC043D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  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D4EA-BBBC-48D7-A868-6CF414712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To detect lanes on a road in real time using the OpenCV computer vision library and Python.</a:t>
            </a:r>
          </a:p>
          <a:p>
            <a:pPr marL="0" indent="0">
              <a:buNone/>
            </a:pPr>
            <a:endParaRPr lang="en-US" sz="2800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D260E-3FAE-43A5-AAD5-89A786FB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0" y="2149474"/>
            <a:ext cx="6723323" cy="36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0227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45" y="1136656"/>
            <a:ext cx="9920400" cy="528400"/>
          </a:xfrm>
        </p:spPr>
        <p:txBody>
          <a:bodyPr/>
          <a:lstStyle/>
          <a:p>
            <a:r>
              <a:rPr lang="en-IN" dirty="0"/>
              <a:t>Work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lang="en"/>
          </a:p>
        </p:txBody>
      </p:sp>
      <p:sp>
        <p:nvSpPr>
          <p:cNvPr id="14" name="Google Shape;485;p38"/>
          <p:cNvSpPr/>
          <p:nvPr/>
        </p:nvSpPr>
        <p:spPr>
          <a:xfrm>
            <a:off x="23325" y="3149856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86;p38"/>
          <p:cNvSpPr/>
          <p:nvPr/>
        </p:nvSpPr>
        <p:spPr>
          <a:xfrm>
            <a:off x="25364" y="3124819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487;p38"/>
          <p:cNvGrpSpPr/>
          <p:nvPr/>
        </p:nvGrpSpPr>
        <p:grpSpPr>
          <a:xfrm>
            <a:off x="2391960" y="2378670"/>
            <a:ext cx="631200" cy="631200"/>
            <a:chOff x="1786339" y="1703401"/>
            <a:chExt cx="473400" cy="473400"/>
          </a:xfrm>
        </p:grpSpPr>
        <p:sp>
          <p:nvSpPr>
            <p:cNvPr id="17" name="Google Shape;488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8" name="Google Shape;489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" name="Google Shape;490;p38"/>
          <p:cNvGrpSpPr/>
          <p:nvPr/>
        </p:nvGrpSpPr>
        <p:grpSpPr>
          <a:xfrm>
            <a:off x="5179814" y="2400283"/>
            <a:ext cx="631200" cy="631200"/>
            <a:chOff x="3814414" y="1703401"/>
            <a:chExt cx="473400" cy="473400"/>
          </a:xfrm>
        </p:grpSpPr>
        <p:sp>
          <p:nvSpPr>
            <p:cNvPr id="20" name="Google Shape;491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" name="Google Shape;492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" name="Google Shape;493;p38"/>
          <p:cNvGrpSpPr/>
          <p:nvPr/>
        </p:nvGrpSpPr>
        <p:grpSpPr>
          <a:xfrm>
            <a:off x="7888317" y="2388812"/>
            <a:ext cx="631200" cy="631200"/>
            <a:chOff x="5842489" y="1703401"/>
            <a:chExt cx="473400" cy="473400"/>
          </a:xfrm>
        </p:grpSpPr>
        <p:sp>
          <p:nvSpPr>
            <p:cNvPr id="23" name="Google Shape;494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" name="Google Shape;495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5" name="Google Shape;496;p38"/>
          <p:cNvGrpSpPr/>
          <p:nvPr/>
        </p:nvGrpSpPr>
        <p:grpSpPr>
          <a:xfrm>
            <a:off x="9296435" y="4717223"/>
            <a:ext cx="631200" cy="631200"/>
            <a:chOff x="6880814" y="3576300"/>
            <a:chExt cx="473400" cy="473400"/>
          </a:xfrm>
        </p:grpSpPr>
        <p:sp>
          <p:nvSpPr>
            <p:cNvPr id="26" name="Google Shape;497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" name="Google Shape;498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9" name="Google Shape;499;p38"/>
          <p:cNvGrpSpPr/>
          <p:nvPr/>
        </p:nvGrpSpPr>
        <p:grpSpPr>
          <a:xfrm>
            <a:off x="6527094" y="4708487"/>
            <a:ext cx="631200" cy="631200"/>
            <a:chOff x="4852739" y="3576300"/>
            <a:chExt cx="473400" cy="473400"/>
          </a:xfrm>
        </p:grpSpPr>
        <p:sp>
          <p:nvSpPr>
            <p:cNvPr id="30" name="Google Shape;500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1" name="Google Shape;501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2" name="Google Shape;502;p38"/>
          <p:cNvGrpSpPr/>
          <p:nvPr/>
        </p:nvGrpSpPr>
        <p:grpSpPr>
          <a:xfrm>
            <a:off x="3757753" y="4764257"/>
            <a:ext cx="631200" cy="631200"/>
            <a:chOff x="2824664" y="3576300"/>
            <a:chExt cx="473400" cy="473400"/>
          </a:xfrm>
        </p:grpSpPr>
        <p:sp>
          <p:nvSpPr>
            <p:cNvPr id="33" name="Google Shape;503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" name="Google Shape;504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5" name="Google Shape;505;p38"/>
          <p:cNvSpPr txBox="1"/>
          <p:nvPr/>
        </p:nvSpPr>
        <p:spPr>
          <a:xfrm>
            <a:off x="1813203" y="1869644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200" b="1" dirty="0"/>
              <a:t>Isolate Pixels That Could Represent Lane Lines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" name="Google Shape;506;p38"/>
          <p:cNvSpPr txBox="1"/>
          <p:nvPr/>
        </p:nvSpPr>
        <p:spPr>
          <a:xfrm>
            <a:off x="4579759" y="1793106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IN" sz="1200" b="1" dirty="0"/>
              <a:t>Identify Lane Line Pixels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" name="Google Shape;507;p38"/>
          <p:cNvSpPr txBox="1"/>
          <p:nvPr/>
        </p:nvSpPr>
        <p:spPr>
          <a:xfrm>
            <a:off x="7346316" y="1807866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200" b="1" dirty="0"/>
              <a:t>Overlay Lane Lines on Original Image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508;p38"/>
          <p:cNvSpPr txBox="1"/>
          <p:nvPr/>
        </p:nvSpPr>
        <p:spPr>
          <a:xfrm>
            <a:off x="3129089" y="5365744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b="1" dirty="0"/>
              <a:t>Apply Perspective Transformation to Get a Bird’s Eye View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" name="Google Shape;509;p38"/>
          <p:cNvSpPr txBox="1"/>
          <p:nvPr/>
        </p:nvSpPr>
        <p:spPr>
          <a:xfrm>
            <a:off x="5895694" y="5395456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b="1" dirty="0"/>
              <a:t>Set Sliding Windows for White Pixel Detection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" name="Google Shape;510;p38"/>
          <p:cNvSpPr txBox="1"/>
          <p:nvPr/>
        </p:nvSpPr>
        <p:spPr>
          <a:xfrm>
            <a:off x="8642445" y="5397488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N" sz="1200" b="1" dirty="0"/>
              <a:t>Calculate Lane Line Curvature,</a:t>
            </a:r>
          </a:p>
          <a:p>
            <a:pPr algn="ctr"/>
            <a:r>
              <a:rPr lang="en-IN" sz="1200" b="1" dirty="0"/>
              <a:t>Display Final Image</a:t>
            </a:r>
          </a:p>
          <a:p>
            <a:pPr algn="ctr"/>
            <a:endParaRPr lang="en-US" sz="1200" b="1" dirty="0"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93220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131200" y="596267"/>
            <a:ext cx="9920400" cy="528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IN" dirty="0"/>
              <a:t> 1. Libraries used</a:t>
            </a:r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422769" y="1238066"/>
            <a:ext cx="9423964" cy="200713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80990" indent="-380990">
              <a:buSzPts val="1100"/>
              <a:buFont typeface="Wingdings" panose="05000000000000000000" pitchFamily="2" charset="2"/>
              <a:buChar char="Ø"/>
            </a:pPr>
            <a:r>
              <a:rPr lang="en-US" sz="2133" b="1" dirty="0"/>
              <a:t>Computer vision</a:t>
            </a:r>
            <a:r>
              <a:rPr lang="en-US" sz="2133" dirty="0"/>
              <a:t> is a process by which we can understand the images and videos how they are stored and how we can manipulate and retrieve data from them.</a:t>
            </a:r>
          </a:p>
          <a:p>
            <a:pPr marL="380990" indent="-380990">
              <a:buSzPts val="1100"/>
              <a:buFont typeface="Wingdings" panose="05000000000000000000" pitchFamily="2" charset="2"/>
              <a:buChar char="Ø"/>
            </a:pPr>
            <a:endParaRPr lang="en-US" sz="2133" dirty="0"/>
          </a:p>
          <a:p>
            <a:pPr marL="380990" indent="-380990">
              <a:buSzPts val="1100"/>
              <a:buFont typeface="Wingdings" panose="05000000000000000000" pitchFamily="2" charset="2"/>
              <a:buChar char="Ø"/>
            </a:pPr>
            <a:r>
              <a:rPr lang="en-US" sz="2133" b="1" dirty="0"/>
              <a:t>OpenCV</a:t>
            </a:r>
            <a:r>
              <a:rPr lang="en-US" sz="2133" dirty="0"/>
              <a:t> is the huge open-source library for the computer vision, machine learning, and image processing </a:t>
            </a:r>
            <a:endParaRPr sz="2133"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4192832" y="3245201"/>
            <a:ext cx="7576400" cy="465426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80990" indent="-380990">
              <a:spcBef>
                <a:spcPts val="1067"/>
              </a:spcBef>
              <a:spcAft>
                <a:spcPts val="1067"/>
              </a:spcAft>
              <a:buSzPts val="1100"/>
              <a:buFont typeface="Wingdings" panose="05000000000000000000" pitchFamily="2" charset="2"/>
              <a:buChar char="Ø"/>
            </a:pPr>
            <a:r>
              <a:rPr lang="en-US" sz="2133" b="1" dirty="0" err="1"/>
              <a:t>NumPy</a:t>
            </a:r>
            <a:r>
              <a:rPr lang="en-US" sz="2133" dirty="0"/>
              <a:t> is the fundamental package for scientific computing in Python. It is a Python library that provides a multidimensional array object.</a:t>
            </a:r>
          </a:p>
          <a:p>
            <a:pPr marL="380990" indent="-380990">
              <a:spcBef>
                <a:spcPts val="1067"/>
              </a:spcBef>
              <a:spcAft>
                <a:spcPts val="1067"/>
              </a:spcAft>
              <a:buSzPts val="1100"/>
              <a:buFont typeface="Wingdings" panose="05000000000000000000" pitchFamily="2" charset="2"/>
              <a:buChar char="Ø"/>
            </a:pPr>
            <a:r>
              <a:rPr lang="en-US" sz="2133" b="1" dirty="0" err="1"/>
              <a:t>Matplotlib</a:t>
            </a:r>
            <a:r>
              <a:rPr lang="en-US" sz="2133" dirty="0"/>
              <a:t> is a cross-platform, data visualization and graphical plotting library for Python and its numerical extension </a:t>
            </a:r>
            <a:r>
              <a:rPr lang="en-US" sz="2133" dirty="0" err="1"/>
              <a:t>NumPy</a:t>
            </a:r>
            <a:r>
              <a:rPr lang="en-US" sz="2133" dirty="0"/>
              <a:t>. As such, it offers a viable open source alternative to MATLAB.</a:t>
            </a:r>
            <a:endParaRPr sz="2133"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grpSp>
        <p:nvGrpSpPr>
          <p:cNvPr id="82" name="Google Shape;82;p12"/>
          <p:cNvGrpSpPr/>
          <p:nvPr/>
        </p:nvGrpSpPr>
        <p:grpSpPr>
          <a:xfrm>
            <a:off x="257842" y="435684"/>
            <a:ext cx="679039" cy="564901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</a:endParaRPr>
            </a:p>
          </p:txBody>
        </p:sp>
      </p:grpSp>
      <p:pic>
        <p:nvPicPr>
          <p:cNvPr id="3074" name="Picture 2" descr="upload.wikimedia.org/wikipedia/commons/thumb/0/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32" y="4840400"/>
            <a:ext cx="1463867" cy="14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79" y="1105524"/>
            <a:ext cx="1331396" cy="16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24" y="3245200"/>
            <a:ext cx="1218328" cy="1218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8A1D-58F3-4BC4-9933-24B4F9D2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Intensity, Gradient of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A68A0-D250-400D-8D3A-D7039D8D2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8" t="17490" r="32503" b="30483"/>
          <a:stretch/>
        </p:blipFill>
        <p:spPr>
          <a:xfrm>
            <a:off x="638973" y="2370666"/>
            <a:ext cx="4503747" cy="211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325F6-BA20-4BA0-BC4B-C9022D112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" t="66543" r="37709" b="21975"/>
          <a:stretch/>
        </p:blipFill>
        <p:spPr>
          <a:xfrm>
            <a:off x="638973" y="4700474"/>
            <a:ext cx="4665133" cy="5362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9E7C8B-7886-4974-9737-C3F020B4B40C}"/>
              </a:ext>
            </a:extLst>
          </p:cNvPr>
          <p:cNvSpPr/>
          <p:nvPr/>
        </p:nvSpPr>
        <p:spPr>
          <a:xfrm>
            <a:off x="6379372" y="2158609"/>
            <a:ext cx="5275255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Gradient: Measure of change in brightness over adjacent pixels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94FAB-B50F-43AF-A94B-F390F8659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606" y="2953827"/>
            <a:ext cx="2479021" cy="2328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3AFAF0-7EB2-4525-B558-B4AC7C1A9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195" y="2953827"/>
            <a:ext cx="2231345" cy="2439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AC8EFC-E43B-4223-B70D-9539A907E138}"/>
              </a:ext>
            </a:extLst>
          </p:cNvPr>
          <p:cNvSpPr/>
          <p:nvPr/>
        </p:nvSpPr>
        <p:spPr>
          <a:xfrm>
            <a:off x="571240" y="5393177"/>
            <a:ext cx="39668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0 - No intensity</a:t>
            </a:r>
          </a:p>
          <a:p>
            <a:r>
              <a:rPr lang="en-US" dirty="0"/>
              <a:t>255 -  Max intensity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064E7-06CC-4708-BC12-DB12BB4CA171}"/>
              </a:ext>
            </a:extLst>
          </p:cNvPr>
          <p:cNvSpPr/>
          <p:nvPr/>
        </p:nvSpPr>
        <p:spPr>
          <a:xfrm>
            <a:off x="6613076" y="5716342"/>
            <a:ext cx="168026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Steep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8CE5A7-A251-433F-801C-A23535DD8B24}"/>
              </a:ext>
            </a:extLst>
          </p:cNvPr>
          <p:cNvSpPr/>
          <p:nvPr/>
        </p:nvSpPr>
        <p:spPr>
          <a:xfrm>
            <a:off x="9437248" y="5716342"/>
            <a:ext cx="18790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Shallow change</a:t>
            </a:r>
          </a:p>
        </p:txBody>
      </p:sp>
    </p:spTree>
    <p:extLst>
      <p:ext uri="{BB962C8B-B14F-4D97-AF65-F5344CB8AC3E}">
        <p14:creationId xmlns:p14="http://schemas.microsoft.com/office/powerpoint/2010/main" val="361710955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450D-F43E-4330-843C-BCF40425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Converting image to Gray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93A3-48C9-435C-8E5D-744C217E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465" y="1721921"/>
            <a:ext cx="4068954" cy="4520560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 As we know images are made of pixels</a:t>
            </a:r>
          </a:p>
          <a:p>
            <a:r>
              <a:rPr lang="en-US" sz="1700" dirty="0"/>
              <a:t>Each pixel is combination of 3 channel</a:t>
            </a:r>
          </a:p>
          <a:p>
            <a:r>
              <a:rPr lang="en-US" sz="1700" dirty="0"/>
              <a:t>Grayscale conversion makes normal (3 channel) image into single channel image.</a:t>
            </a:r>
          </a:p>
          <a:p>
            <a:r>
              <a:rPr lang="en-US" sz="1700" dirty="0"/>
              <a:t>Single channel simplifies the algorithm and reduces computational requirements</a:t>
            </a:r>
          </a:p>
          <a:p>
            <a:endParaRPr lang="en-US" sz="1700" dirty="0"/>
          </a:p>
        </p:txBody>
      </p:sp>
      <p:pic>
        <p:nvPicPr>
          <p:cNvPr id="4" name="Picture 4" descr="A picture containing text, plant, flower, indoor&#10;&#10;Description automatically generated">
            <a:extLst>
              <a:ext uri="{FF2B5EF4-FFF2-40B4-BE49-F238E27FC236}">
                <a16:creationId xmlns:a16="http://schemas.microsoft.com/office/drawing/2014/main" id="{7CDB0789-A97C-402F-9DF0-DC5FCEA64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59" r="-118" b="8623"/>
          <a:stretch/>
        </p:blipFill>
        <p:spPr>
          <a:xfrm>
            <a:off x="459581" y="2032656"/>
            <a:ext cx="6702552" cy="2247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24729-8697-4A53-8508-647D000FEE82}"/>
              </a:ext>
            </a:extLst>
          </p:cNvPr>
          <p:cNvSpPr/>
          <p:nvPr/>
        </p:nvSpPr>
        <p:spPr>
          <a:xfrm>
            <a:off x="614571" y="4687015"/>
            <a:ext cx="269495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3channel image</a:t>
            </a:r>
          </a:p>
          <a:p>
            <a:endParaRPr lang="en-US" dirty="0"/>
          </a:p>
          <a:p>
            <a:r>
              <a:rPr lang="en-US" dirty="0"/>
              <a:t>(RGB)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A0787-3CDF-485A-B22A-2EECDAA02C22}"/>
              </a:ext>
            </a:extLst>
          </p:cNvPr>
          <p:cNvSpPr/>
          <p:nvPr/>
        </p:nvSpPr>
        <p:spPr>
          <a:xfrm>
            <a:off x="3810857" y="4676062"/>
            <a:ext cx="269495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Single channel Image</a:t>
            </a:r>
          </a:p>
          <a:p>
            <a:endParaRPr lang="en-US" dirty="0"/>
          </a:p>
          <a:p>
            <a:r>
              <a:rPr lang="en-US" dirty="0"/>
              <a:t>(Intensity range0-55)</a:t>
            </a:r>
          </a:p>
        </p:txBody>
      </p:sp>
    </p:spTree>
    <p:extLst>
      <p:ext uri="{BB962C8B-B14F-4D97-AF65-F5344CB8AC3E}">
        <p14:creationId xmlns:p14="http://schemas.microsoft.com/office/powerpoint/2010/main" val="343055563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9888-7A5E-4B20-8E3D-73BE93E9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b="0" dirty="0">
                <a:ea typeface="+mj-lt"/>
                <a:cs typeface="+mj-lt"/>
              </a:rPr>
              <a:t>3. Gaussian blur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DF1D-E177-428D-8CEB-9AE1D2F7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921" y="2020824"/>
            <a:ext cx="3181928" cy="395935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/>
              <a:t>Reduce the Noise and smoothens the Grey scale image</a:t>
            </a:r>
          </a:p>
          <a:p>
            <a:r>
              <a:rPr lang="en-US" dirty="0"/>
              <a:t>Gives better clarity to the image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5D4124-C374-4B58-BDB7-FB42E3A8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1" t="22208" r="-717" b="13016"/>
          <a:stretch/>
        </p:blipFill>
        <p:spPr>
          <a:xfrm>
            <a:off x="264748" y="1850678"/>
            <a:ext cx="7748322" cy="2928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DF8FC-0F50-4E77-B47A-5137BDC7AA0A}"/>
              </a:ext>
            </a:extLst>
          </p:cNvPr>
          <p:cNvSpPr/>
          <p:nvPr/>
        </p:nvSpPr>
        <p:spPr>
          <a:xfrm>
            <a:off x="429767" y="5111641"/>
            <a:ext cx="256672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Without Gaussian Blur</a:t>
            </a:r>
          </a:p>
          <a:p>
            <a:r>
              <a:rPr lang="en-US" dirty="0"/>
              <a:t>No noise reduction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9436F-DA46-4068-9BBC-1B33440BA989}"/>
              </a:ext>
            </a:extLst>
          </p:cNvPr>
          <p:cNvSpPr/>
          <p:nvPr/>
        </p:nvSpPr>
        <p:spPr>
          <a:xfrm>
            <a:off x="4283998" y="5111641"/>
            <a:ext cx="219483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With Gaussian blur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5539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04A4-BF6E-41CD-BD82-4A8C737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z="5400" dirty="0"/>
              <a:t>Canny edge detection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A1028A-7C9B-4BED-8720-BECABAB92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88" t="41097" r="35726" b="22462"/>
          <a:stretch/>
        </p:blipFill>
        <p:spPr>
          <a:xfrm>
            <a:off x="5916897" y="1361780"/>
            <a:ext cx="5183953" cy="1835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1C86F-6FD2-4665-B3EB-E3E6BDC12DC2}"/>
              </a:ext>
            </a:extLst>
          </p:cNvPr>
          <p:cNvSpPr/>
          <p:nvPr/>
        </p:nvSpPr>
        <p:spPr>
          <a:xfrm>
            <a:off x="880533" y="2249424"/>
            <a:ext cx="4538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Edge Detection:  Identifying sharp changes in intensity in adjacent pixels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C38F-82C2-4D39-8C72-63891124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96" y="3429000"/>
            <a:ext cx="3182637" cy="2911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28D596-31AE-434A-B512-50F5575CABA5}"/>
              </a:ext>
            </a:extLst>
          </p:cNvPr>
          <p:cNvSpPr txBox="1">
            <a:spLocks/>
          </p:cNvSpPr>
          <p:nvPr/>
        </p:nvSpPr>
        <p:spPr bwMode="auto">
          <a:xfrm>
            <a:off x="989584" y="4459225"/>
            <a:ext cx="4217416" cy="14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58227" indent="-258227" algn="l" defTabSz="1037141" rtl="0" eaLnBrk="1" fontAlgn="base" hangingPunct="1">
              <a:lnSpc>
                <a:spcPct val="120000"/>
              </a:lnSpc>
              <a:spcBef>
                <a:spcPts val="113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8914" indent="-258227" algn="l" defTabSz="1037141" rtl="0" eaLnBrk="1" fontAlgn="base" hangingPunct="1">
              <a:lnSpc>
                <a:spcPct val="120000"/>
              </a:lnSpc>
              <a:spcBef>
                <a:spcPts val="5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7485" indent="-258227" algn="l" defTabSz="1037141" rtl="0" eaLnBrk="1" fontAlgn="base" hangingPunct="1">
              <a:lnSpc>
                <a:spcPct val="120000"/>
              </a:lnSpc>
              <a:spcBef>
                <a:spcPts val="5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6055" indent="-258227" algn="l" defTabSz="1037141" rtl="0" eaLnBrk="1" fontAlgn="base" hangingPunct="1">
              <a:lnSpc>
                <a:spcPct val="120000"/>
              </a:lnSpc>
              <a:spcBef>
                <a:spcPts val="5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6742" indent="-258227" algn="l" defTabSz="1037141" rtl="0" eaLnBrk="1" fontAlgn="base" hangingPunct="1">
              <a:lnSpc>
                <a:spcPct val="120000"/>
              </a:lnSpc>
              <a:spcBef>
                <a:spcPts val="5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6582" indent="-259920" algn="l" defTabSz="103883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75576" indent="-259920" algn="l" defTabSz="103883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95416" indent="-259920" algn="l" defTabSz="103883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14410" indent="-259920" algn="l" defTabSz="103883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Canny Edge Detection: Finding out the strongest gradient and by it we can detect the edge in the image.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509827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8123-BE91-4A46-9821-6022DE2C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1A987-6270-414D-B9CF-8F5C645F9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768" y="1673691"/>
            <a:ext cx="8688832" cy="36941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is a technique in OpenCV, which is the assignment of pixel values in relation to the threshold value provided.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Lower Threshold(50</a:t>
            </a:r>
            <a:r>
              <a:rPr lang="en-US" dirty="0"/>
              <a:t>) : If the gradient is lower then the lower threshold then it will be rejected.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Higher Threshold(150) </a:t>
            </a:r>
            <a:r>
              <a:rPr lang="en-US" dirty="0"/>
              <a:t>: If the gradient is higher then the upper threshold then it will considered as edge.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2848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C10AE82-D26B-4BD7-806C-BB82CFD44964}" vid="{95B12916-2897-4F2C-B964-D9EECEE7A9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500</TotalTime>
  <Words>519</Words>
  <Application>Microsoft Office PowerPoint</Application>
  <PresentationFormat>Widescreen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Barlow</vt:lpstr>
      <vt:lpstr>Calibri</vt:lpstr>
      <vt:lpstr>Calibri Light</vt:lpstr>
      <vt:lpstr>Wingdings</vt:lpstr>
      <vt:lpstr>Theme1</vt:lpstr>
      <vt:lpstr> LANE DETECTION  </vt:lpstr>
      <vt:lpstr>   Objective</vt:lpstr>
      <vt:lpstr>Work flow</vt:lpstr>
      <vt:lpstr> 1. Libraries used</vt:lpstr>
      <vt:lpstr>2. Intensity, Gradient of images</vt:lpstr>
      <vt:lpstr>Converting image to Gray scale </vt:lpstr>
      <vt:lpstr>3. Gaussian blur</vt:lpstr>
      <vt:lpstr>4. Canny edge detection</vt:lpstr>
      <vt:lpstr>Thresholding</vt:lpstr>
      <vt:lpstr>5. Region of interest</vt:lpstr>
      <vt:lpstr>6. Using bitwise &amp; and combining images</vt:lpstr>
      <vt:lpstr>7. Hough Transform</vt:lpstr>
      <vt:lpstr>Hough space and Line of best fit </vt:lpstr>
      <vt:lpstr>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Sushruthan</dc:creator>
  <cp:lastModifiedBy>Asus-2021</cp:lastModifiedBy>
  <cp:revision>239</cp:revision>
  <dcterms:created xsi:type="dcterms:W3CDTF">2022-02-27T15:15:54Z</dcterms:created>
  <dcterms:modified xsi:type="dcterms:W3CDTF">2022-03-08T17:39:25Z</dcterms:modified>
</cp:coreProperties>
</file>